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3872460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DECA2E-03CC-451B-9C94-EB21FEAE0144}" type="datetimeFigureOut">
              <a:rPr lang="en-IN" smtClean="0"/>
              <a:t>21-07-2022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3763627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3994552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61868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4197678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2360485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1068976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2637835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272908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2698518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3087944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DECA2E-03CC-451B-9C94-EB21FEAE0144}" type="datetimeFigureOut">
              <a:rPr lang="en-IN" smtClean="0"/>
              <a:t>21-07-2022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366402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DECA2E-03CC-451B-9C94-EB21FEAE0144}" type="datetimeFigureOut">
              <a:rPr lang="en-IN" smtClean="0"/>
              <a:t>21-07-2022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1262924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1362284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1733504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9DECA2E-03CC-451B-9C94-EB21FEAE0144}" type="datetimeFigureOut">
              <a:rPr lang="en-IN" smtClean="0"/>
              <a:t>21-07-2022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199358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DECA2E-03CC-451B-9C94-EB21FEAE0144}" type="datetimeFigureOut">
              <a:rPr lang="en-IN" smtClean="0"/>
              <a:t>21-07-2022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B8B455-8077-4699-A9D2-6AB5EA21982F}" type="slidenum">
              <a:rPr lang="en-IN" smtClean="0"/>
              <a:t>‹#›</a:t>
            </a:fld>
            <a:endParaRPr lang="en-IN"/>
          </a:p>
        </p:txBody>
      </p:sp>
    </p:spTree>
    <p:extLst>
      <p:ext uri="{BB962C8B-B14F-4D97-AF65-F5344CB8AC3E}">
        <p14:creationId xmlns:p14="http://schemas.microsoft.com/office/powerpoint/2010/main" val="1423757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9DECA2E-03CC-451B-9C94-EB21FEAE0144}" type="datetimeFigureOut">
              <a:rPr lang="en-IN" smtClean="0"/>
              <a:t>21-07-2022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5B8B455-8077-4699-A9D2-6AB5EA21982F}" type="slidenum">
              <a:rPr lang="en-IN" smtClean="0"/>
              <a:t>‹#›</a:t>
            </a:fld>
            <a:endParaRPr lang="en-IN"/>
          </a:p>
        </p:txBody>
      </p:sp>
    </p:spTree>
    <p:extLst>
      <p:ext uri="{BB962C8B-B14F-4D97-AF65-F5344CB8AC3E}">
        <p14:creationId xmlns:p14="http://schemas.microsoft.com/office/powerpoint/2010/main" val="22001441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F1DA-9D17-7F97-5A36-15198D24694A}"/>
              </a:ext>
            </a:extLst>
          </p:cNvPr>
          <p:cNvSpPr>
            <a:spLocks noGrp="1"/>
          </p:cNvSpPr>
          <p:nvPr>
            <p:ph type="ctrTitle"/>
          </p:nvPr>
        </p:nvSpPr>
        <p:spPr/>
        <p:txBody>
          <a:bodyPr/>
          <a:lstStyle/>
          <a:p>
            <a:r>
              <a:rPr lang="en-IN" b="1" i="1" dirty="0"/>
              <a:t>Sales Analysis for Ecommerce Store </a:t>
            </a:r>
          </a:p>
        </p:txBody>
      </p:sp>
      <p:sp>
        <p:nvSpPr>
          <p:cNvPr id="3" name="Subtitle 2">
            <a:extLst>
              <a:ext uri="{FF2B5EF4-FFF2-40B4-BE49-F238E27FC236}">
                <a16:creationId xmlns:a16="http://schemas.microsoft.com/office/drawing/2014/main" id="{AE8FB2D7-D8BF-21D0-D073-A6393AE9E7FC}"/>
              </a:ext>
            </a:extLst>
          </p:cNvPr>
          <p:cNvSpPr>
            <a:spLocks noGrp="1"/>
          </p:cNvSpPr>
          <p:nvPr>
            <p:ph type="subTitle" idx="1"/>
          </p:nvPr>
        </p:nvSpPr>
        <p:spPr>
          <a:xfrm>
            <a:off x="1154955" y="5008198"/>
            <a:ext cx="10483670" cy="1694441"/>
          </a:xfrm>
        </p:spPr>
        <p:txBody>
          <a:bodyPr>
            <a:normAutofit/>
          </a:bodyPr>
          <a:lstStyle/>
          <a:p>
            <a:pPr algn="r"/>
            <a:endParaRPr lang="en-IN" dirty="0"/>
          </a:p>
          <a:p>
            <a:pPr algn="r"/>
            <a:endParaRPr lang="en-IN" dirty="0"/>
          </a:p>
          <a:p>
            <a:pPr algn="r"/>
            <a:endParaRPr lang="en-IN" dirty="0"/>
          </a:p>
          <a:p>
            <a:pPr algn="r"/>
            <a:r>
              <a:rPr lang="en-IN" dirty="0"/>
              <a:t>Presented By : Samarth Saxena</a:t>
            </a:r>
          </a:p>
          <a:p>
            <a:pPr algn="r"/>
            <a:endParaRPr lang="en-IN" dirty="0"/>
          </a:p>
        </p:txBody>
      </p:sp>
    </p:spTree>
    <p:extLst>
      <p:ext uri="{BB962C8B-B14F-4D97-AF65-F5344CB8AC3E}">
        <p14:creationId xmlns:p14="http://schemas.microsoft.com/office/powerpoint/2010/main" val="677472968"/>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C145-80F2-C430-5C69-51F68B732633}"/>
              </a:ext>
            </a:extLst>
          </p:cNvPr>
          <p:cNvSpPr>
            <a:spLocks noGrp="1"/>
          </p:cNvSpPr>
          <p:nvPr>
            <p:ph type="title"/>
          </p:nvPr>
        </p:nvSpPr>
        <p:spPr/>
        <p:txBody>
          <a:bodyPr/>
          <a:lstStyle/>
          <a:p>
            <a:r>
              <a:rPr lang="en-IN" sz="2800" b="1" i="1" dirty="0"/>
              <a:t>Post Order Reviews for the trending states :</a:t>
            </a:r>
          </a:p>
        </p:txBody>
      </p:sp>
      <p:pic>
        <p:nvPicPr>
          <p:cNvPr id="5" name="Content Placeholder 4">
            <a:extLst>
              <a:ext uri="{FF2B5EF4-FFF2-40B4-BE49-F238E27FC236}">
                <a16:creationId xmlns:a16="http://schemas.microsoft.com/office/drawing/2014/main" id="{E60A4E32-F476-C553-4A50-15E7DE7260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2725" y="1075970"/>
            <a:ext cx="8947150" cy="2755631"/>
          </a:xfrm>
        </p:spPr>
      </p:pic>
      <p:pic>
        <p:nvPicPr>
          <p:cNvPr id="6" name="Picture 5">
            <a:extLst>
              <a:ext uri="{FF2B5EF4-FFF2-40B4-BE49-F238E27FC236}">
                <a16:creationId xmlns:a16="http://schemas.microsoft.com/office/drawing/2014/main" id="{74CCBBFC-140D-2F31-644E-1DD9AE86FEDB}"/>
              </a:ext>
            </a:extLst>
          </p:cNvPr>
          <p:cNvPicPr>
            <a:picLocks noChangeAspect="1"/>
          </p:cNvPicPr>
          <p:nvPr/>
        </p:nvPicPr>
        <p:blipFill>
          <a:blip r:embed="rId3"/>
          <a:stretch>
            <a:fillRect/>
          </a:stretch>
        </p:blipFill>
        <p:spPr>
          <a:xfrm>
            <a:off x="1392725" y="3986959"/>
            <a:ext cx="8947150" cy="2755631"/>
          </a:xfrm>
          <a:prstGeom prst="rect">
            <a:avLst/>
          </a:prstGeom>
        </p:spPr>
      </p:pic>
    </p:spTree>
    <p:extLst>
      <p:ext uri="{BB962C8B-B14F-4D97-AF65-F5344CB8AC3E}">
        <p14:creationId xmlns:p14="http://schemas.microsoft.com/office/powerpoint/2010/main" val="155516422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12614-3F4F-9289-04EA-3C80FA0C195B}"/>
              </a:ext>
            </a:extLst>
          </p:cNvPr>
          <p:cNvSpPr>
            <a:spLocks noGrp="1"/>
          </p:cNvSpPr>
          <p:nvPr>
            <p:ph type="title"/>
          </p:nvPr>
        </p:nvSpPr>
        <p:spPr/>
        <p:txBody>
          <a:bodyPr/>
          <a:lstStyle/>
          <a:p>
            <a:r>
              <a:rPr lang="en-IN" sz="2800" b="1" i="1" dirty="0"/>
              <a:t>Seller Performance in terms of deliveries for trending states :</a:t>
            </a:r>
          </a:p>
        </p:txBody>
      </p:sp>
      <p:pic>
        <p:nvPicPr>
          <p:cNvPr id="9" name="Content Placeholder 8">
            <a:extLst>
              <a:ext uri="{FF2B5EF4-FFF2-40B4-BE49-F238E27FC236}">
                <a16:creationId xmlns:a16="http://schemas.microsoft.com/office/drawing/2014/main" id="{1B6E34C2-5D3A-B9C3-540A-97C6BD56C1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0742" y="1374925"/>
            <a:ext cx="7430610" cy="2975133"/>
          </a:xfrm>
        </p:spPr>
      </p:pic>
      <p:pic>
        <p:nvPicPr>
          <p:cNvPr id="12" name="Picture 11">
            <a:extLst>
              <a:ext uri="{FF2B5EF4-FFF2-40B4-BE49-F238E27FC236}">
                <a16:creationId xmlns:a16="http://schemas.microsoft.com/office/drawing/2014/main" id="{0FDFAD3D-7AE6-22CC-3740-7399C3F3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742" y="1374924"/>
            <a:ext cx="7430610" cy="2975134"/>
          </a:xfrm>
          <a:prstGeom prst="rect">
            <a:avLst/>
          </a:prstGeom>
        </p:spPr>
      </p:pic>
      <p:pic>
        <p:nvPicPr>
          <p:cNvPr id="14" name="Picture 13">
            <a:extLst>
              <a:ext uri="{FF2B5EF4-FFF2-40B4-BE49-F238E27FC236}">
                <a16:creationId xmlns:a16="http://schemas.microsoft.com/office/drawing/2014/main" id="{86B0C548-D361-5521-9E8C-D59FE8E1431E}"/>
              </a:ext>
            </a:extLst>
          </p:cNvPr>
          <p:cNvPicPr>
            <a:picLocks noChangeAspect="1"/>
          </p:cNvPicPr>
          <p:nvPr/>
        </p:nvPicPr>
        <p:blipFill>
          <a:blip r:embed="rId4"/>
          <a:stretch>
            <a:fillRect/>
          </a:stretch>
        </p:blipFill>
        <p:spPr>
          <a:xfrm>
            <a:off x="3098852" y="4586448"/>
            <a:ext cx="4499239" cy="1997188"/>
          </a:xfrm>
          <a:prstGeom prst="rect">
            <a:avLst/>
          </a:prstGeom>
        </p:spPr>
      </p:pic>
      <p:pic>
        <p:nvPicPr>
          <p:cNvPr id="13" name="Picture 12">
            <a:extLst>
              <a:ext uri="{FF2B5EF4-FFF2-40B4-BE49-F238E27FC236}">
                <a16:creationId xmlns:a16="http://schemas.microsoft.com/office/drawing/2014/main" id="{100DC715-47A9-5522-5F2C-B89CF4CD3B7E}"/>
              </a:ext>
            </a:extLst>
          </p:cNvPr>
          <p:cNvPicPr>
            <a:picLocks noChangeAspect="1"/>
          </p:cNvPicPr>
          <p:nvPr/>
        </p:nvPicPr>
        <p:blipFill>
          <a:blip r:embed="rId5"/>
          <a:stretch>
            <a:fillRect/>
          </a:stretch>
        </p:blipFill>
        <p:spPr>
          <a:xfrm>
            <a:off x="3098853" y="4586448"/>
            <a:ext cx="4499238" cy="1997188"/>
          </a:xfrm>
          <a:prstGeom prst="rect">
            <a:avLst/>
          </a:prstGeom>
        </p:spPr>
      </p:pic>
    </p:spTree>
    <p:extLst>
      <p:ext uri="{BB962C8B-B14F-4D97-AF65-F5344CB8AC3E}">
        <p14:creationId xmlns:p14="http://schemas.microsoft.com/office/powerpoint/2010/main" val="2901659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AB07-6623-C544-1442-AFFD61A5CA90}"/>
              </a:ext>
            </a:extLst>
          </p:cNvPr>
          <p:cNvSpPr>
            <a:spLocks noGrp="1"/>
          </p:cNvSpPr>
          <p:nvPr>
            <p:ph type="title"/>
          </p:nvPr>
        </p:nvSpPr>
        <p:spPr/>
        <p:txBody>
          <a:bodyPr/>
          <a:lstStyle/>
          <a:p>
            <a:r>
              <a:rPr lang="en-IN" sz="2800" b="1" i="1" dirty="0"/>
              <a:t>Product level sales and orders place for trending states :</a:t>
            </a:r>
          </a:p>
        </p:txBody>
      </p:sp>
      <p:pic>
        <p:nvPicPr>
          <p:cNvPr id="5" name="Content Placeholder 4">
            <a:extLst>
              <a:ext uri="{FF2B5EF4-FFF2-40B4-BE49-F238E27FC236}">
                <a16:creationId xmlns:a16="http://schemas.microsoft.com/office/drawing/2014/main" id="{3C93722A-3918-CD6C-6A27-5D68CEB559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404729"/>
            <a:ext cx="5449889" cy="2892063"/>
          </a:xfrm>
        </p:spPr>
      </p:pic>
      <p:pic>
        <p:nvPicPr>
          <p:cNvPr id="6" name="Picture 5">
            <a:extLst>
              <a:ext uri="{FF2B5EF4-FFF2-40B4-BE49-F238E27FC236}">
                <a16:creationId xmlns:a16="http://schemas.microsoft.com/office/drawing/2014/main" id="{DAA67130-BDD5-879A-20B4-D41E4F810D66}"/>
              </a:ext>
            </a:extLst>
          </p:cNvPr>
          <p:cNvPicPr>
            <a:picLocks noChangeAspect="1"/>
          </p:cNvPicPr>
          <p:nvPr/>
        </p:nvPicPr>
        <p:blipFill>
          <a:blip r:embed="rId3"/>
          <a:stretch>
            <a:fillRect/>
          </a:stretch>
        </p:blipFill>
        <p:spPr>
          <a:xfrm>
            <a:off x="1054374" y="4403324"/>
            <a:ext cx="4633362" cy="2374777"/>
          </a:xfrm>
          <a:prstGeom prst="rect">
            <a:avLst/>
          </a:prstGeom>
        </p:spPr>
      </p:pic>
      <p:pic>
        <p:nvPicPr>
          <p:cNvPr id="8" name="Picture 7">
            <a:extLst>
              <a:ext uri="{FF2B5EF4-FFF2-40B4-BE49-F238E27FC236}">
                <a16:creationId xmlns:a16="http://schemas.microsoft.com/office/drawing/2014/main" id="{3A2EECE4-8D1E-3AF7-2EEE-5C7BF7B57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04729"/>
            <a:ext cx="5449889" cy="2892063"/>
          </a:xfrm>
          <a:prstGeom prst="rect">
            <a:avLst/>
          </a:prstGeom>
        </p:spPr>
      </p:pic>
      <p:pic>
        <p:nvPicPr>
          <p:cNvPr id="9" name="Picture 8">
            <a:extLst>
              <a:ext uri="{FF2B5EF4-FFF2-40B4-BE49-F238E27FC236}">
                <a16:creationId xmlns:a16="http://schemas.microsoft.com/office/drawing/2014/main" id="{14B80107-A31D-5CA6-AF2E-D54A090E15AB}"/>
              </a:ext>
            </a:extLst>
          </p:cNvPr>
          <p:cNvPicPr>
            <a:picLocks noChangeAspect="1"/>
          </p:cNvPicPr>
          <p:nvPr/>
        </p:nvPicPr>
        <p:blipFill>
          <a:blip r:embed="rId5"/>
          <a:stretch>
            <a:fillRect/>
          </a:stretch>
        </p:blipFill>
        <p:spPr>
          <a:xfrm>
            <a:off x="6504264" y="4403324"/>
            <a:ext cx="4633362" cy="2374777"/>
          </a:xfrm>
          <a:prstGeom prst="rect">
            <a:avLst/>
          </a:prstGeom>
        </p:spPr>
      </p:pic>
      <p:pic>
        <p:nvPicPr>
          <p:cNvPr id="11" name="Picture 10">
            <a:extLst>
              <a:ext uri="{FF2B5EF4-FFF2-40B4-BE49-F238E27FC236}">
                <a16:creationId xmlns:a16="http://schemas.microsoft.com/office/drawing/2014/main" id="{A319BFAE-0154-70A4-6AA7-8BF6401F64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10" y="1404728"/>
            <a:ext cx="5449890" cy="2892063"/>
          </a:xfrm>
          <a:prstGeom prst="rect">
            <a:avLst/>
          </a:prstGeom>
        </p:spPr>
      </p:pic>
      <p:pic>
        <p:nvPicPr>
          <p:cNvPr id="12" name="Picture 11">
            <a:extLst>
              <a:ext uri="{FF2B5EF4-FFF2-40B4-BE49-F238E27FC236}">
                <a16:creationId xmlns:a16="http://schemas.microsoft.com/office/drawing/2014/main" id="{E929C144-D181-8443-4D5D-B5B32ED59FCC}"/>
              </a:ext>
            </a:extLst>
          </p:cNvPr>
          <p:cNvPicPr>
            <a:picLocks noChangeAspect="1"/>
          </p:cNvPicPr>
          <p:nvPr/>
        </p:nvPicPr>
        <p:blipFill>
          <a:blip r:embed="rId7"/>
          <a:stretch>
            <a:fillRect/>
          </a:stretch>
        </p:blipFill>
        <p:spPr>
          <a:xfrm>
            <a:off x="1051914" y="4403323"/>
            <a:ext cx="4633362" cy="2374777"/>
          </a:xfrm>
          <a:prstGeom prst="rect">
            <a:avLst/>
          </a:prstGeom>
        </p:spPr>
      </p:pic>
      <p:pic>
        <p:nvPicPr>
          <p:cNvPr id="14" name="Picture 13">
            <a:extLst>
              <a:ext uri="{FF2B5EF4-FFF2-40B4-BE49-F238E27FC236}">
                <a16:creationId xmlns:a16="http://schemas.microsoft.com/office/drawing/2014/main" id="{BB20D151-811A-EE1B-2612-A67713BEF7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404727"/>
            <a:ext cx="5449889" cy="2892064"/>
          </a:xfrm>
          <a:prstGeom prst="rect">
            <a:avLst/>
          </a:prstGeom>
        </p:spPr>
      </p:pic>
      <p:pic>
        <p:nvPicPr>
          <p:cNvPr id="15" name="Picture 14">
            <a:extLst>
              <a:ext uri="{FF2B5EF4-FFF2-40B4-BE49-F238E27FC236}">
                <a16:creationId xmlns:a16="http://schemas.microsoft.com/office/drawing/2014/main" id="{55789AD9-17FC-BAF5-F1D2-ADDF19947604}"/>
              </a:ext>
            </a:extLst>
          </p:cNvPr>
          <p:cNvPicPr>
            <a:picLocks noChangeAspect="1"/>
          </p:cNvPicPr>
          <p:nvPr/>
        </p:nvPicPr>
        <p:blipFill>
          <a:blip r:embed="rId9"/>
          <a:stretch>
            <a:fillRect/>
          </a:stretch>
        </p:blipFill>
        <p:spPr>
          <a:xfrm>
            <a:off x="6501299" y="4403323"/>
            <a:ext cx="4636327" cy="2374777"/>
          </a:xfrm>
          <a:prstGeom prst="rect">
            <a:avLst/>
          </a:prstGeom>
        </p:spPr>
      </p:pic>
    </p:spTree>
    <p:extLst>
      <p:ext uri="{BB962C8B-B14F-4D97-AF65-F5344CB8AC3E}">
        <p14:creationId xmlns:p14="http://schemas.microsoft.com/office/powerpoint/2010/main" val="75113071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4180-F9BD-DC4A-BA5F-0EE957240BC1}"/>
              </a:ext>
            </a:extLst>
          </p:cNvPr>
          <p:cNvSpPr>
            <a:spLocks noGrp="1"/>
          </p:cNvSpPr>
          <p:nvPr>
            <p:ph type="title"/>
          </p:nvPr>
        </p:nvSpPr>
        <p:spPr/>
        <p:txBody>
          <a:bodyPr/>
          <a:lstStyle/>
          <a:p>
            <a:r>
              <a:rPr lang="en-IN" sz="2800" b="1" i="1" dirty="0"/>
              <a:t>% of order delivered earlier than expected date : </a:t>
            </a:r>
          </a:p>
        </p:txBody>
      </p:sp>
      <p:pic>
        <p:nvPicPr>
          <p:cNvPr id="5" name="Content Placeholder 4">
            <a:extLst>
              <a:ext uri="{FF2B5EF4-FFF2-40B4-BE49-F238E27FC236}">
                <a16:creationId xmlns:a16="http://schemas.microsoft.com/office/drawing/2014/main" id="{93F18C93-7A24-00E6-384E-06F5FFBAB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646" y="1152983"/>
            <a:ext cx="8875188" cy="2564402"/>
          </a:xfrm>
        </p:spPr>
      </p:pic>
      <p:pic>
        <p:nvPicPr>
          <p:cNvPr id="7" name="Picture 6">
            <a:extLst>
              <a:ext uri="{FF2B5EF4-FFF2-40B4-BE49-F238E27FC236}">
                <a16:creationId xmlns:a16="http://schemas.microsoft.com/office/drawing/2014/main" id="{91C21B6E-9D84-88EA-0E45-78A72421F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09" y="3998357"/>
            <a:ext cx="8941125" cy="2564402"/>
          </a:xfrm>
          <a:prstGeom prst="rect">
            <a:avLst/>
          </a:prstGeom>
        </p:spPr>
      </p:pic>
    </p:spTree>
    <p:extLst>
      <p:ext uri="{BB962C8B-B14F-4D97-AF65-F5344CB8AC3E}">
        <p14:creationId xmlns:p14="http://schemas.microsoft.com/office/powerpoint/2010/main" val="361915725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54F0B-E1FB-55EB-4E4E-DD3DAAE045C1}"/>
              </a:ext>
            </a:extLst>
          </p:cNvPr>
          <p:cNvSpPr>
            <a:spLocks noGrp="1"/>
          </p:cNvSpPr>
          <p:nvPr>
            <p:ph type="title"/>
          </p:nvPr>
        </p:nvSpPr>
        <p:spPr/>
        <p:txBody>
          <a:bodyPr/>
          <a:lstStyle/>
          <a:p>
            <a:r>
              <a:rPr lang="en-IN" sz="2800" b="1" i="1" dirty="0"/>
              <a:t>Top 2 cities for each trending state which are causing the trend :</a:t>
            </a:r>
          </a:p>
        </p:txBody>
      </p:sp>
      <p:pic>
        <p:nvPicPr>
          <p:cNvPr id="5" name="Content Placeholder 4">
            <a:extLst>
              <a:ext uri="{FF2B5EF4-FFF2-40B4-BE49-F238E27FC236}">
                <a16:creationId xmlns:a16="http://schemas.microsoft.com/office/drawing/2014/main" id="{4F6EA019-242B-9358-041F-0918A2256A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02" y="1670849"/>
            <a:ext cx="5942598" cy="1834402"/>
          </a:xfrm>
        </p:spPr>
      </p:pic>
      <p:pic>
        <p:nvPicPr>
          <p:cNvPr id="6" name="Picture 5">
            <a:extLst>
              <a:ext uri="{FF2B5EF4-FFF2-40B4-BE49-F238E27FC236}">
                <a16:creationId xmlns:a16="http://schemas.microsoft.com/office/drawing/2014/main" id="{F25454D3-582F-394A-05B2-C1F17FC30256}"/>
              </a:ext>
            </a:extLst>
          </p:cNvPr>
          <p:cNvPicPr>
            <a:picLocks noChangeAspect="1"/>
          </p:cNvPicPr>
          <p:nvPr/>
        </p:nvPicPr>
        <p:blipFill>
          <a:blip r:embed="rId3"/>
          <a:stretch>
            <a:fillRect/>
          </a:stretch>
        </p:blipFill>
        <p:spPr>
          <a:xfrm>
            <a:off x="1109310" y="4010840"/>
            <a:ext cx="3066554" cy="2103302"/>
          </a:xfrm>
          <a:prstGeom prst="rect">
            <a:avLst/>
          </a:prstGeom>
        </p:spPr>
      </p:pic>
      <p:pic>
        <p:nvPicPr>
          <p:cNvPr id="8" name="Picture 7">
            <a:extLst>
              <a:ext uri="{FF2B5EF4-FFF2-40B4-BE49-F238E27FC236}">
                <a16:creationId xmlns:a16="http://schemas.microsoft.com/office/drawing/2014/main" id="{66A4BC9A-B350-E8DE-567E-614B0A410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70850"/>
            <a:ext cx="5942599" cy="1834401"/>
          </a:xfrm>
          <a:prstGeom prst="rect">
            <a:avLst/>
          </a:prstGeom>
        </p:spPr>
      </p:pic>
      <p:pic>
        <p:nvPicPr>
          <p:cNvPr id="9" name="Picture 8">
            <a:extLst>
              <a:ext uri="{FF2B5EF4-FFF2-40B4-BE49-F238E27FC236}">
                <a16:creationId xmlns:a16="http://schemas.microsoft.com/office/drawing/2014/main" id="{A2284CE9-5B67-35EE-C59F-4923754B55AA}"/>
              </a:ext>
            </a:extLst>
          </p:cNvPr>
          <p:cNvPicPr>
            <a:picLocks noChangeAspect="1"/>
          </p:cNvPicPr>
          <p:nvPr/>
        </p:nvPicPr>
        <p:blipFill>
          <a:blip r:embed="rId5"/>
          <a:stretch>
            <a:fillRect/>
          </a:stretch>
        </p:blipFill>
        <p:spPr>
          <a:xfrm>
            <a:off x="8016136" y="4010840"/>
            <a:ext cx="3066554" cy="2103302"/>
          </a:xfrm>
          <a:prstGeom prst="rect">
            <a:avLst/>
          </a:prstGeom>
        </p:spPr>
      </p:pic>
      <p:pic>
        <p:nvPicPr>
          <p:cNvPr id="11" name="Picture 10">
            <a:extLst>
              <a:ext uri="{FF2B5EF4-FFF2-40B4-BE49-F238E27FC236}">
                <a16:creationId xmlns:a16="http://schemas.microsoft.com/office/drawing/2014/main" id="{873C07CA-B0E4-5F18-BB95-63646A6E5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01" y="1670846"/>
            <a:ext cx="5942599" cy="1834401"/>
          </a:xfrm>
          <a:prstGeom prst="rect">
            <a:avLst/>
          </a:prstGeom>
        </p:spPr>
      </p:pic>
      <p:pic>
        <p:nvPicPr>
          <p:cNvPr id="12" name="Picture 11">
            <a:extLst>
              <a:ext uri="{FF2B5EF4-FFF2-40B4-BE49-F238E27FC236}">
                <a16:creationId xmlns:a16="http://schemas.microsoft.com/office/drawing/2014/main" id="{0E3C675A-099C-3A19-91FB-A8D6E22F0C08}"/>
              </a:ext>
            </a:extLst>
          </p:cNvPr>
          <p:cNvPicPr>
            <a:picLocks noChangeAspect="1"/>
          </p:cNvPicPr>
          <p:nvPr/>
        </p:nvPicPr>
        <p:blipFill>
          <a:blip r:embed="rId7"/>
          <a:stretch>
            <a:fillRect/>
          </a:stretch>
        </p:blipFill>
        <p:spPr>
          <a:xfrm>
            <a:off x="1109310" y="4010836"/>
            <a:ext cx="3066554" cy="2109399"/>
          </a:xfrm>
          <a:prstGeom prst="rect">
            <a:avLst/>
          </a:prstGeom>
        </p:spPr>
      </p:pic>
      <p:pic>
        <p:nvPicPr>
          <p:cNvPr id="14" name="Picture 13">
            <a:extLst>
              <a:ext uri="{FF2B5EF4-FFF2-40B4-BE49-F238E27FC236}">
                <a16:creationId xmlns:a16="http://schemas.microsoft.com/office/drawing/2014/main" id="{DEDB17AF-469D-453F-41D4-E1AE0707BF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670845"/>
            <a:ext cx="5942598" cy="1834401"/>
          </a:xfrm>
          <a:prstGeom prst="rect">
            <a:avLst/>
          </a:prstGeom>
        </p:spPr>
      </p:pic>
      <p:pic>
        <p:nvPicPr>
          <p:cNvPr id="15" name="Picture 14">
            <a:extLst>
              <a:ext uri="{FF2B5EF4-FFF2-40B4-BE49-F238E27FC236}">
                <a16:creationId xmlns:a16="http://schemas.microsoft.com/office/drawing/2014/main" id="{09933CBA-24D4-E3F8-1750-4497CDC5CE5D}"/>
              </a:ext>
            </a:extLst>
          </p:cNvPr>
          <p:cNvPicPr>
            <a:picLocks noChangeAspect="1"/>
          </p:cNvPicPr>
          <p:nvPr/>
        </p:nvPicPr>
        <p:blipFill>
          <a:blip r:embed="rId9"/>
          <a:stretch>
            <a:fillRect/>
          </a:stretch>
        </p:blipFill>
        <p:spPr>
          <a:xfrm>
            <a:off x="8016136" y="4010835"/>
            <a:ext cx="3066554" cy="2103302"/>
          </a:xfrm>
          <a:prstGeom prst="rect">
            <a:avLst/>
          </a:prstGeom>
        </p:spPr>
      </p:pic>
    </p:spTree>
    <p:extLst>
      <p:ext uri="{BB962C8B-B14F-4D97-AF65-F5344CB8AC3E}">
        <p14:creationId xmlns:p14="http://schemas.microsoft.com/office/powerpoint/2010/main" val="371570981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AD32-37BA-AA8D-FCF8-762E23E591BD}"/>
              </a:ext>
            </a:extLst>
          </p:cNvPr>
          <p:cNvSpPr>
            <a:spLocks noGrp="1"/>
          </p:cNvSpPr>
          <p:nvPr>
            <p:ph type="title"/>
          </p:nvPr>
        </p:nvSpPr>
        <p:spPr/>
        <p:txBody>
          <a:bodyPr/>
          <a:lstStyle/>
          <a:p>
            <a:r>
              <a:rPr lang="en-IN" sz="2800" b="1" i="1" dirty="0"/>
              <a:t>Category level sales and order placed for cities in trending states :</a:t>
            </a:r>
          </a:p>
        </p:txBody>
      </p:sp>
      <p:pic>
        <p:nvPicPr>
          <p:cNvPr id="5" name="Content Placeholder 4">
            <a:extLst>
              <a:ext uri="{FF2B5EF4-FFF2-40B4-BE49-F238E27FC236}">
                <a16:creationId xmlns:a16="http://schemas.microsoft.com/office/drawing/2014/main" id="{A95E89FF-037A-0E7E-E713-CFC06994A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90" y="1331119"/>
            <a:ext cx="5847870" cy="2823631"/>
          </a:xfrm>
        </p:spPr>
      </p:pic>
      <p:pic>
        <p:nvPicPr>
          <p:cNvPr id="6" name="Picture 5">
            <a:extLst>
              <a:ext uri="{FF2B5EF4-FFF2-40B4-BE49-F238E27FC236}">
                <a16:creationId xmlns:a16="http://schemas.microsoft.com/office/drawing/2014/main" id="{BAAEF4D6-83F3-60B5-E695-283FCB554193}"/>
              </a:ext>
            </a:extLst>
          </p:cNvPr>
          <p:cNvPicPr>
            <a:picLocks noChangeAspect="1"/>
          </p:cNvPicPr>
          <p:nvPr/>
        </p:nvPicPr>
        <p:blipFill>
          <a:blip r:embed="rId3"/>
          <a:stretch>
            <a:fillRect/>
          </a:stretch>
        </p:blipFill>
        <p:spPr>
          <a:xfrm>
            <a:off x="739497" y="4594937"/>
            <a:ext cx="4608975" cy="1871634"/>
          </a:xfrm>
          <a:prstGeom prst="rect">
            <a:avLst/>
          </a:prstGeom>
        </p:spPr>
      </p:pic>
      <p:pic>
        <p:nvPicPr>
          <p:cNvPr id="8" name="Picture 7">
            <a:extLst>
              <a:ext uri="{FF2B5EF4-FFF2-40B4-BE49-F238E27FC236}">
                <a16:creationId xmlns:a16="http://schemas.microsoft.com/office/drawing/2014/main" id="{C6423490-5082-5596-E304-2FBCC4C1F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942" y="1331119"/>
            <a:ext cx="5847868" cy="2823631"/>
          </a:xfrm>
          <a:prstGeom prst="rect">
            <a:avLst/>
          </a:prstGeom>
        </p:spPr>
      </p:pic>
      <p:pic>
        <p:nvPicPr>
          <p:cNvPr id="9" name="Picture 8">
            <a:extLst>
              <a:ext uri="{FF2B5EF4-FFF2-40B4-BE49-F238E27FC236}">
                <a16:creationId xmlns:a16="http://schemas.microsoft.com/office/drawing/2014/main" id="{1600B64E-5F7A-084D-3ABC-60AE5E3F0642}"/>
              </a:ext>
            </a:extLst>
          </p:cNvPr>
          <p:cNvPicPr>
            <a:picLocks noChangeAspect="1"/>
          </p:cNvPicPr>
          <p:nvPr/>
        </p:nvPicPr>
        <p:blipFill>
          <a:blip r:embed="rId5"/>
          <a:stretch>
            <a:fillRect/>
          </a:stretch>
        </p:blipFill>
        <p:spPr>
          <a:xfrm>
            <a:off x="6843530" y="4588517"/>
            <a:ext cx="4608973" cy="1816765"/>
          </a:xfrm>
          <a:prstGeom prst="rect">
            <a:avLst/>
          </a:prstGeom>
        </p:spPr>
      </p:pic>
      <p:pic>
        <p:nvPicPr>
          <p:cNvPr id="15" name="Picture 14">
            <a:extLst>
              <a:ext uri="{FF2B5EF4-FFF2-40B4-BE49-F238E27FC236}">
                <a16:creationId xmlns:a16="http://schemas.microsoft.com/office/drawing/2014/main" id="{0FE44247-1C65-6683-85DC-1CF2F466C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190" y="1331119"/>
            <a:ext cx="5847870" cy="2823631"/>
          </a:xfrm>
          <a:prstGeom prst="rect">
            <a:avLst/>
          </a:prstGeom>
        </p:spPr>
      </p:pic>
      <p:pic>
        <p:nvPicPr>
          <p:cNvPr id="16" name="Picture 15">
            <a:extLst>
              <a:ext uri="{FF2B5EF4-FFF2-40B4-BE49-F238E27FC236}">
                <a16:creationId xmlns:a16="http://schemas.microsoft.com/office/drawing/2014/main" id="{8ED281C8-4ECF-1867-454D-BC08A27F5417}"/>
              </a:ext>
            </a:extLst>
          </p:cNvPr>
          <p:cNvPicPr>
            <a:picLocks noChangeAspect="1"/>
          </p:cNvPicPr>
          <p:nvPr/>
        </p:nvPicPr>
        <p:blipFill>
          <a:blip r:embed="rId7"/>
          <a:stretch>
            <a:fillRect/>
          </a:stretch>
        </p:blipFill>
        <p:spPr>
          <a:xfrm>
            <a:off x="744914" y="4588517"/>
            <a:ext cx="4603558" cy="1878054"/>
          </a:xfrm>
          <a:prstGeom prst="rect">
            <a:avLst/>
          </a:prstGeom>
        </p:spPr>
      </p:pic>
      <p:pic>
        <p:nvPicPr>
          <p:cNvPr id="18" name="Picture 17">
            <a:extLst>
              <a:ext uri="{FF2B5EF4-FFF2-40B4-BE49-F238E27FC236}">
                <a16:creationId xmlns:a16="http://schemas.microsoft.com/office/drawing/2014/main" id="{593530F3-3791-B717-6955-621DDC2819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2942" y="1331119"/>
            <a:ext cx="5847868" cy="2823631"/>
          </a:xfrm>
          <a:prstGeom prst="rect">
            <a:avLst/>
          </a:prstGeom>
        </p:spPr>
      </p:pic>
      <p:pic>
        <p:nvPicPr>
          <p:cNvPr id="19" name="Picture 18">
            <a:extLst>
              <a:ext uri="{FF2B5EF4-FFF2-40B4-BE49-F238E27FC236}">
                <a16:creationId xmlns:a16="http://schemas.microsoft.com/office/drawing/2014/main" id="{C69EFA20-CFCD-5271-FA78-D22FA3647DC9}"/>
              </a:ext>
            </a:extLst>
          </p:cNvPr>
          <p:cNvPicPr>
            <a:picLocks noChangeAspect="1"/>
          </p:cNvPicPr>
          <p:nvPr/>
        </p:nvPicPr>
        <p:blipFill>
          <a:blip r:embed="rId9"/>
          <a:stretch>
            <a:fillRect/>
          </a:stretch>
        </p:blipFill>
        <p:spPr>
          <a:xfrm>
            <a:off x="6838112" y="4580879"/>
            <a:ext cx="4608973" cy="1843018"/>
          </a:xfrm>
          <a:prstGeom prst="rect">
            <a:avLst/>
          </a:prstGeom>
        </p:spPr>
      </p:pic>
    </p:spTree>
    <p:extLst>
      <p:ext uri="{BB962C8B-B14F-4D97-AF65-F5344CB8AC3E}">
        <p14:creationId xmlns:p14="http://schemas.microsoft.com/office/powerpoint/2010/main" val="71619511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arn(inVertic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108AF-4AF2-CF8C-B22A-8D926646E925}"/>
              </a:ext>
            </a:extLst>
          </p:cNvPr>
          <p:cNvSpPr>
            <a:spLocks noGrp="1"/>
          </p:cNvSpPr>
          <p:nvPr>
            <p:ph type="title"/>
          </p:nvPr>
        </p:nvSpPr>
        <p:spPr/>
        <p:txBody>
          <a:bodyPr/>
          <a:lstStyle/>
          <a:p>
            <a:r>
              <a:rPr lang="en-IN" sz="2800" b="1" i="1" dirty="0"/>
              <a:t>Post Order Reviews for cities causing trend in states:</a:t>
            </a:r>
          </a:p>
        </p:txBody>
      </p:sp>
      <p:pic>
        <p:nvPicPr>
          <p:cNvPr id="5" name="Content Placeholder 4">
            <a:extLst>
              <a:ext uri="{FF2B5EF4-FFF2-40B4-BE49-F238E27FC236}">
                <a16:creationId xmlns:a16="http://schemas.microsoft.com/office/drawing/2014/main" id="{9013432C-5A2E-3C42-6122-3058716C08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404101"/>
            <a:ext cx="10912615" cy="2732893"/>
          </a:xfrm>
        </p:spPr>
      </p:pic>
      <p:pic>
        <p:nvPicPr>
          <p:cNvPr id="6" name="Picture 5">
            <a:extLst>
              <a:ext uri="{FF2B5EF4-FFF2-40B4-BE49-F238E27FC236}">
                <a16:creationId xmlns:a16="http://schemas.microsoft.com/office/drawing/2014/main" id="{96464EFB-A34D-2729-1F8D-F76D1093FD24}"/>
              </a:ext>
            </a:extLst>
          </p:cNvPr>
          <p:cNvPicPr>
            <a:picLocks noChangeAspect="1"/>
          </p:cNvPicPr>
          <p:nvPr/>
        </p:nvPicPr>
        <p:blipFill>
          <a:blip r:embed="rId3"/>
          <a:stretch>
            <a:fillRect/>
          </a:stretch>
        </p:blipFill>
        <p:spPr>
          <a:xfrm>
            <a:off x="257452" y="4275744"/>
            <a:ext cx="11665259" cy="2356310"/>
          </a:xfrm>
          <a:prstGeom prst="rect">
            <a:avLst/>
          </a:prstGeom>
        </p:spPr>
      </p:pic>
    </p:spTree>
    <p:extLst>
      <p:ext uri="{BB962C8B-B14F-4D97-AF65-F5344CB8AC3E}">
        <p14:creationId xmlns:p14="http://schemas.microsoft.com/office/powerpoint/2010/main" val="25646347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89D6-6524-8ACF-6CF9-6233FCEA9BDC}"/>
              </a:ext>
            </a:extLst>
          </p:cNvPr>
          <p:cNvSpPr>
            <a:spLocks noGrp="1"/>
          </p:cNvSpPr>
          <p:nvPr>
            <p:ph type="title"/>
          </p:nvPr>
        </p:nvSpPr>
        <p:spPr/>
        <p:txBody>
          <a:bodyPr/>
          <a:lstStyle/>
          <a:p>
            <a:r>
              <a:rPr lang="en-IN" sz="2800" b="1" i="1" dirty="0"/>
              <a:t>% of order delivered earlier than expected date in the top cities for trending states :</a:t>
            </a:r>
          </a:p>
        </p:txBody>
      </p:sp>
      <p:pic>
        <p:nvPicPr>
          <p:cNvPr id="5" name="Content Placeholder 4">
            <a:extLst>
              <a:ext uri="{FF2B5EF4-FFF2-40B4-BE49-F238E27FC236}">
                <a16:creationId xmlns:a16="http://schemas.microsoft.com/office/drawing/2014/main" id="{A385B6E1-6BA0-B8AC-63FA-1D927FAA8E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6414" y="1582831"/>
            <a:ext cx="9239172" cy="2119157"/>
          </a:xfrm>
        </p:spPr>
      </p:pic>
      <p:pic>
        <p:nvPicPr>
          <p:cNvPr id="7" name="Picture 6">
            <a:extLst>
              <a:ext uri="{FF2B5EF4-FFF2-40B4-BE49-F238E27FC236}">
                <a16:creationId xmlns:a16="http://schemas.microsoft.com/office/drawing/2014/main" id="{554816C7-BB75-F5E8-E520-19DD936F2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414" y="3880659"/>
            <a:ext cx="9239172" cy="2119157"/>
          </a:xfrm>
          <a:prstGeom prst="rect">
            <a:avLst/>
          </a:prstGeom>
        </p:spPr>
      </p:pic>
      <p:pic>
        <p:nvPicPr>
          <p:cNvPr id="9" name="Picture 8">
            <a:extLst>
              <a:ext uri="{FF2B5EF4-FFF2-40B4-BE49-F238E27FC236}">
                <a16:creationId xmlns:a16="http://schemas.microsoft.com/office/drawing/2014/main" id="{5FEFA456-9D66-A45A-B4AA-7CBD06921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412" y="1582831"/>
            <a:ext cx="9239173" cy="2119157"/>
          </a:xfrm>
          <a:prstGeom prst="rect">
            <a:avLst/>
          </a:prstGeom>
        </p:spPr>
      </p:pic>
      <p:pic>
        <p:nvPicPr>
          <p:cNvPr id="11" name="Picture 10">
            <a:extLst>
              <a:ext uri="{FF2B5EF4-FFF2-40B4-BE49-F238E27FC236}">
                <a16:creationId xmlns:a16="http://schemas.microsoft.com/office/drawing/2014/main" id="{486CC6DB-40D2-0D53-C997-15C25A6079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412" y="3880659"/>
            <a:ext cx="9239172" cy="2119157"/>
          </a:xfrm>
          <a:prstGeom prst="rect">
            <a:avLst/>
          </a:prstGeom>
        </p:spPr>
      </p:pic>
    </p:spTree>
    <p:extLst>
      <p:ext uri="{BB962C8B-B14F-4D97-AF65-F5344CB8AC3E}">
        <p14:creationId xmlns:p14="http://schemas.microsoft.com/office/powerpoint/2010/main" val="12782061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7C09-A84C-48BD-AA3D-D06FF812351A}"/>
              </a:ext>
            </a:extLst>
          </p:cNvPr>
          <p:cNvSpPr>
            <a:spLocks noGrp="1"/>
          </p:cNvSpPr>
          <p:nvPr>
            <p:ph type="title"/>
          </p:nvPr>
        </p:nvSpPr>
        <p:spPr>
          <a:xfrm>
            <a:off x="646111" y="452718"/>
            <a:ext cx="9404723" cy="799033"/>
          </a:xfrm>
        </p:spPr>
        <p:txBody>
          <a:bodyPr/>
          <a:lstStyle/>
          <a:p>
            <a:r>
              <a:rPr lang="en-IN" sz="2800" b="1" i="1" dirty="0"/>
              <a:t>Findings :</a:t>
            </a:r>
          </a:p>
        </p:txBody>
      </p:sp>
      <p:sp>
        <p:nvSpPr>
          <p:cNvPr id="3" name="Content Placeholder 2">
            <a:extLst>
              <a:ext uri="{FF2B5EF4-FFF2-40B4-BE49-F238E27FC236}">
                <a16:creationId xmlns:a16="http://schemas.microsoft.com/office/drawing/2014/main" id="{D2682528-5E31-A56B-7919-4E33D0E73EAC}"/>
              </a:ext>
            </a:extLst>
          </p:cNvPr>
          <p:cNvSpPr>
            <a:spLocks noGrp="1"/>
          </p:cNvSpPr>
          <p:nvPr>
            <p:ph idx="1"/>
          </p:nvPr>
        </p:nvSpPr>
        <p:spPr>
          <a:xfrm>
            <a:off x="1104293" y="1012054"/>
            <a:ext cx="8946541" cy="5845946"/>
          </a:xfrm>
        </p:spPr>
        <p:txBody>
          <a:bodyPr>
            <a:normAutofit lnSpcReduction="10000"/>
          </a:bodyPr>
          <a:lstStyle/>
          <a:p>
            <a:r>
              <a:rPr lang="en-IN" dirty="0"/>
              <a:t>In the first problem statement we can see that the trendline is somewhat similar for the different metrics i.e. our sales, customer acquisition and total no. of orders have increased in the same states and remained low on the same states.</a:t>
            </a:r>
          </a:p>
          <a:p>
            <a:r>
              <a:rPr lang="en-IN" dirty="0"/>
              <a:t>We should increase the number of sellers in AC and RO states as they have only 1 and 2 sellers respectively. Because of that most of the orders have to be send by the sellers who live in SP and RJ.</a:t>
            </a:r>
          </a:p>
          <a:p>
            <a:r>
              <a:rPr lang="en-IN" dirty="0"/>
              <a:t>We should also increase the variety of products that we sell in these states, as there are very selective category of products we sell here. Also in that category, a customer has not very much choice but to go with 5-6 products.</a:t>
            </a:r>
          </a:p>
          <a:p>
            <a:r>
              <a:rPr lang="en-IN" dirty="0"/>
              <a:t>We can see that the percentage of order delivered before expected date in declining trend states is much higher, than percentage of order delivered before expected date in increasing trend states. The main reason being that a declining trend state seller has to send products only to its state, whereas the increasing trend state sellers have to deliver their products into many different states which creates problems and decrease their overall performance.</a:t>
            </a:r>
          </a:p>
        </p:txBody>
      </p:sp>
    </p:spTree>
    <p:extLst>
      <p:ext uri="{BB962C8B-B14F-4D97-AF65-F5344CB8AC3E}">
        <p14:creationId xmlns:p14="http://schemas.microsoft.com/office/powerpoint/2010/main" val="418581505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C23B-3AB6-F8FB-E5C2-0B9862F42371}"/>
              </a:ext>
            </a:extLst>
          </p:cNvPr>
          <p:cNvSpPr>
            <a:spLocks noGrp="1"/>
          </p:cNvSpPr>
          <p:nvPr>
            <p:ph type="title"/>
          </p:nvPr>
        </p:nvSpPr>
        <p:spPr/>
        <p:txBody>
          <a:bodyPr/>
          <a:lstStyle/>
          <a:p>
            <a:r>
              <a:rPr lang="en-IN" sz="2800" b="1" i="1" dirty="0"/>
              <a:t>Findings :</a:t>
            </a:r>
          </a:p>
        </p:txBody>
      </p:sp>
      <p:sp>
        <p:nvSpPr>
          <p:cNvPr id="3" name="Content Placeholder 2">
            <a:extLst>
              <a:ext uri="{FF2B5EF4-FFF2-40B4-BE49-F238E27FC236}">
                <a16:creationId xmlns:a16="http://schemas.microsoft.com/office/drawing/2014/main" id="{7996EF57-D26B-ADB9-7295-35610119AA75}"/>
              </a:ext>
            </a:extLst>
          </p:cNvPr>
          <p:cNvSpPr>
            <a:spLocks noGrp="1"/>
          </p:cNvSpPr>
          <p:nvPr>
            <p:ph idx="1"/>
          </p:nvPr>
        </p:nvSpPr>
        <p:spPr/>
        <p:txBody>
          <a:bodyPr/>
          <a:lstStyle/>
          <a:p>
            <a:r>
              <a:rPr lang="en-IN" dirty="0"/>
              <a:t>On the other hand, when we see the top cities of these states, we can see that cities which come in declining trends have very low percentage of order delivered before expected date, which is why we should change the seller at those cities.</a:t>
            </a:r>
          </a:p>
          <a:p>
            <a:r>
              <a:rPr lang="en-IN" dirty="0"/>
              <a:t>In the declining trend cities, we have </a:t>
            </a:r>
            <a:r>
              <a:rPr lang="en-IN"/>
              <a:t>very less </a:t>
            </a:r>
            <a:r>
              <a:rPr lang="en-IN" dirty="0"/>
              <a:t>categories available, and the type of products is also very low, we must increase them so that customers can get attracted towards our store.</a:t>
            </a:r>
          </a:p>
          <a:p>
            <a:r>
              <a:rPr lang="en-IN" dirty="0"/>
              <a:t>We must come up with a strategy to reduce the time taken for a product delivery, as the number of days is quiet high for declining states.</a:t>
            </a:r>
          </a:p>
        </p:txBody>
      </p:sp>
    </p:spTree>
    <p:extLst>
      <p:ext uri="{BB962C8B-B14F-4D97-AF65-F5344CB8AC3E}">
        <p14:creationId xmlns:p14="http://schemas.microsoft.com/office/powerpoint/2010/main" val="354262703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E7EB0-28BC-0006-0AE3-29942242D293}"/>
              </a:ext>
            </a:extLst>
          </p:cNvPr>
          <p:cNvSpPr>
            <a:spLocks noGrp="1"/>
          </p:cNvSpPr>
          <p:nvPr>
            <p:ph type="title"/>
          </p:nvPr>
        </p:nvSpPr>
        <p:spPr/>
        <p:txBody>
          <a:bodyPr/>
          <a:lstStyle/>
          <a:p>
            <a:r>
              <a:rPr lang="en-IN" b="1" i="1" dirty="0"/>
              <a:t>Data Overview : </a:t>
            </a:r>
          </a:p>
        </p:txBody>
      </p:sp>
      <p:pic>
        <p:nvPicPr>
          <p:cNvPr id="1026" name="Picture 2">
            <a:extLst>
              <a:ext uri="{FF2B5EF4-FFF2-40B4-BE49-F238E27FC236}">
                <a16:creationId xmlns:a16="http://schemas.microsoft.com/office/drawing/2014/main" id="{28A85241-EF01-5EC0-4A46-B672602D8F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4787" y="1569792"/>
            <a:ext cx="10149136" cy="47111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7716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D419-95BF-1B0C-1C46-AAD7E9F048C7}"/>
              </a:ext>
            </a:extLst>
          </p:cNvPr>
          <p:cNvSpPr>
            <a:spLocks noGrp="1"/>
          </p:cNvSpPr>
          <p:nvPr>
            <p:ph type="title"/>
          </p:nvPr>
        </p:nvSpPr>
        <p:spPr>
          <a:xfrm>
            <a:off x="1154954" y="1464817"/>
            <a:ext cx="8825660" cy="1553591"/>
          </a:xfrm>
        </p:spPr>
        <p:txBody>
          <a:bodyPr/>
          <a:lstStyle/>
          <a:p>
            <a:pPr algn="ctr"/>
            <a:r>
              <a:rPr lang="en-IN" sz="8000" b="1" i="1" dirty="0"/>
              <a:t>THANK YOU</a:t>
            </a:r>
          </a:p>
        </p:txBody>
      </p:sp>
      <p:sp>
        <p:nvSpPr>
          <p:cNvPr id="3" name="Text Placeholder 2">
            <a:extLst>
              <a:ext uri="{FF2B5EF4-FFF2-40B4-BE49-F238E27FC236}">
                <a16:creationId xmlns:a16="http://schemas.microsoft.com/office/drawing/2014/main" id="{72F70917-F7DB-F2D6-10F8-4A255ADF995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779009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143C-79AE-6806-0351-524903807540}"/>
              </a:ext>
            </a:extLst>
          </p:cNvPr>
          <p:cNvSpPr>
            <a:spLocks noGrp="1"/>
          </p:cNvSpPr>
          <p:nvPr>
            <p:ph type="title"/>
          </p:nvPr>
        </p:nvSpPr>
        <p:spPr/>
        <p:txBody>
          <a:bodyPr/>
          <a:lstStyle/>
          <a:p>
            <a:r>
              <a:rPr lang="en-IN" b="1" i="1" dirty="0"/>
              <a:t>Points for Analysis : </a:t>
            </a:r>
          </a:p>
        </p:txBody>
      </p:sp>
      <p:sp>
        <p:nvSpPr>
          <p:cNvPr id="3" name="Content Placeholder 2">
            <a:extLst>
              <a:ext uri="{FF2B5EF4-FFF2-40B4-BE49-F238E27FC236}">
                <a16:creationId xmlns:a16="http://schemas.microsoft.com/office/drawing/2014/main" id="{9F309F4C-710D-9FFF-FB0D-45FCE50B73E7}"/>
              </a:ext>
            </a:extLst>
          </p:cNvPr>
          <p:cNvSpPr>
            <a:spLocks noGrp="1"/>
          </p:cNvSpPr>
          <p:nvPr>
            <p:ph idx="1"/>
          </p:nvPr>
        </p:nvSpPr>
        <p:spPr>
          <a:xfrm>
            <a:off x="1103312" y="2052918"/>
            <a:ext cx="8946541" cy="4729622"/>
          </a:xfrm>
        </p:spPr>
        <p:txBody>
          <a:bodyPr>
            <a:normAutofit fontScale="92500" lnSpcReduction="20000"/>
          </a:bodyPr>
          <a:lstStyle/>
          <a:p>
            <a:pPr rtl="0">
              <a:spcBef>
                <a:spcPts val="0"/>
              </a:spcBef>
              <a:spcAft>
                <a:spcPts val="0"/>
              </a:spcAft>
            </a:pPr>
            <a:r>
              <a:rPr lang="en-US" sz="1900" b="0" i="0" u="none" strike="noStrike" dirty="0">
                <a:effectLst/>
                <a:latin typeface="Twentieth Century"/>
              </a:rPr>
              <a:t>Create the different metrics like Sales, customer acquisitions, total no. of orders for each Year across the different states they serve.</a:t>
            </a:r>
          </a:p>
          <a:p>
            <a:pPr rtl="0">
              <a:spcBef>
                <a:spcPts val="0"/>
              </a:spcBef>
              <a:spcAft>
                <a:spcPts val="0"/>
              </a:spcAft>
            </a:pPr>
            <a:endParaRPr lang="en-US" sz="2200" b="0" dirty="0">
              <a:effectLst/>
            </a:endParaRPr>
          </a:p>
          <a:p>
            <a:pPr rtl="0">
              <a:spcBef>
                <a:spcPts val="0"/>
              </a:spcBef>
              <a:spcAft>
                <a:spcPts val="0"/>
              </a:spcAft>
            </a:pPr>
            <a:r>
              <a:rPr lang="en-US" sz="1900" b="0" i="0" u="none" strike="noStrike" dirty="0">
                <a:effectLst/>
                <a:latin typeface="Twentieth Century"/>
              </a:rPr>
              <a:t> Using the above metrics, identify the top 2 States which show</a:t>
            </a:r>
            <a:endParaRPr lang="en-US" sz="2200" b="0" dirty="0">
              <a:effectLst/>
            </a:endParaRPr>
          </a:p>
          <a:p>
            <a:pPr lvl="1">
              <a:spcBef>
                <a:spcPts val="0"/>
              </a:spcBef>
            </a:pPr>
            <a:r>
              <a:rPr lang="en-US" sz="1700" b="0" i="0" u="none" strike="noStrike" dirty="0">
                <a:effectLst/>
                <a:latin typeface="Twentieth Century"/>
              </a:rPr>
              <a:t>Declining trend over the years </a:t>
            </a:r>
            <a:endParaRPr lang="en-US" sz="1900" b="0" dirty="0">
              <a:effectLst/>
            </a:endParaRPr>
          </a:p>
          <a:p>
            <a:pPr lvl="1">
              <a:spcBef>
                <a:spcPts val="0"/>
              </a:spcBef>
            </a:pPr>
            <a:r>
              <a:rPr lang="en-US" sz="1700" b="0" i="0" u="none" strike="noStrike" dirty="0">
                <a:effectLst/>
                <a:latin typeface="Twentieth Century"/>
              </a:rPr>
              <a:t>Increasing trend over the years</a:t>
            </a:r>
            <a:endParaRPr lang="en-US" sz="1900" b="0" dirty="0">
              <a:effectLst/>
            </a:endParaRPr>
          </a:p>
          <a:p>
            <a:pPr rtl="0">
              <a:spcBef>
                <a:spcPts val="0"/>
              </a:spcBef>
              <a:spcAft>
                <a:spcPts val="0"/>
              </a:spcAft>
            </a:pPr>
            <a:endParaRPr lang="en-US" sz="1900" b="0" i="0" u="none" strike="noStrike" dirty="0">
              <a:effectLst/>
              <a:latin typeface="Twentieth Century"/>
            </a:endParaRPr>
          </a:p>
          <a:p>
            <a:pPr rtl="0">
              <a:spcBef>
                <a:spcPts val="0"/>
              </a:spcBef>
              <a:spcAft>
                <a:spcPts val="0"/>
              </a:spcAft>
            </a:pPr>
            <a:r>
              <a:rPr lang="en-US" sz="1900" b="0" i="0" u="none" strike="noStrike" dirty="0">
                <a:effectLst/>
                <a:latin typeface="Twentieth Century"/>
              </a:rPr>
              <a:t>For the States identified above, do the Root Cause analysis for their performance across a variety of metrics.</a:t>
            </a:r>
            <a:endParaRPr lang="en-US" sz="2200" b="0" dirty="0">
              <a:effectLst/>
            </a:endParaRPr>
          </a:p>
          <a:p>
            <a:pPr marL="0" indent="0" rtl="0">
              <a:spcBef>
                <a:spcPts val="0"/>
              </a:spcBef>
              <a:spcAft>
                <a:spcPts val="0"/>
              </a:spcAft>
              <a:buNone/>
            </a:pPr>
            <a:r>
              <a:rPr lang="en-US" sz="1900" b="0" i="0" u="none" strike="noStrike" dirty="0">
                <a:effectLst/>
                <a:latin typeface="Twentieth Century"/>
              </a:rPr>
              <a:t>   </a:t>
            </a:r>
            <a:r>
              <a:rPr lang="en-US" sz="1900" dirty="0">
                <a:latin typeface="Twentieth Century"/>
              </a:rPr>
              <a:t>	</a:t>
            </a:r>
            <a:r>
              <a:rPr lang="en-US" sz="1900" b="0" i="0" u="none" strike="noStrike" dirty="0">
                <a:effectLst/>
                <a:latin typeface="Twentieth Century"/>
              </a:rPr>
              <a:t>Category level Sales and orders placed, post-order reviews, Seller performance in 	terms of 	deliveries, product-level sales &amp; orders placed,</a:t>
            </a:r>
            <a:endParaRPr lang="en-US" sz="2200" b="0" dirty="0">
              <a:effectLst/>
            </a:endParaRPr>
          </a:p>
          <a:p>
            <a:pPr marL="0" indent="0" rtl="0">
              <a:spcBef>
                <a:spcPts val="0"/>
              </a:spcBef>
              <a:spcAft>
                <a:spcPts val="0"/>
              </a:spcAft>
              <a:buNone/>
            </a:pPr>
            <a:r>
              <a:rPr lang="en-US" sz="1900" b="0" i="0" u="none" strike="noStrike" dirty="0">
                <a:effectLst/>
                <a:latin typeface="Twentieth Century"/>
              </a:rPr>
              <a:t>	% of orders delivered earlier than the expected date, % of orders delivered later than 	the expected date, etc.</a:t>
            </a:r>
            <a:endParaRPr lang="en-US" sz="2200" b="0" dirty="0">
              <a:effectLst/>
            </a:endParaRPr>
          </a:p>
          <a:p>
            <a:pPr rtl="0">
              <a:spcBef>
                <a:spcPts val="0"/>
              </a:spcBef>
              <a:spcAft>
                <a:spcPts val="0"/>
              </a:spcAft>
            </a:pPr>
            <a:endParaRPr lang="en-US" sz="1900" b="0" i="0" u="none" strike="noStrike" dirty="0">
              <a:effectLst/>
              <a:latin typeface="Twentieth Century"/>
            </a:endParaRPr>
          </a:p>
          <a:p>
            <a:pPr rtl="0">
              <a:spcBef>
                <a:spcPts val="0"/>
              </a:spcBef>
              <a:spcAft>
                <a:spcPts val="0"/>
              </a:spcAft>
            </a:pPr>
            <a:r>
              <a:rPr lang="en-US" sz="1900" b="0" i="0" u="none" strike="noStrike" dirty="0">
                <a:effectLst/>
                <a:latin typeface="Twentieth Century"/>
              </a:rPr>
              <a:t> Do the above analysis for the top 2 cities which are causing the trend for each of the       	states  identified in point (b)</a:t>
            </a:r>
            <a:endParaRPr lang="en-US" sz="2200" b="0" dirty="0">
              <a:effectLst/>
            </a:endParaRPr>
          </a:p>
          <a:p>
            <a:pPr rtl="0">
              <a:spcBef>
                <a:spcPts val="0"/>
              </a:spcBef>
              <a:spcAft>
                <a:spcPts val="0"/>
              </a:spcAft>
            </a:pPr>
            <a:endParaRPr lang="en-US" sz="1900" b="0" i="0" u="none" strike="noStrike" dirty="0">
              <a:effectLst/>
              <a:latin typeface="Twentieth Century"/>
            </a:endParaRPr>
          </a:p>
          <a:p>
            <a:pPr rtl="0">
              <a:spcBef>
                <a:spcPts val="0"/>
              </a:spcBef>
              <a:spcAft>
                <a:spcPts val="0"/>
              </a:spcAft>
            </a:pPr>
            <a:r>
              <a:rPr lang="en-US" sz="1900" b="0" i="0" u="none" strike="noStrike" dirty="0">
                <a:effectLst/>
                <a:latin typeface="Twentieth Century"/>
              </a:rPr>
              <a:t> After doing the Root cause analysis, help the client by suggesting ways to improve the 	performance of the States and the cities</a:t>
            </a:r>
            <a:br>
              <a:rPr lang="en-US" dirty="0"/>
            </a:br>
            <a:br>
              <a:rPr lang="en-US" dirty="0"/>
            </a:br>
            <a:endParaRPr lang="en-IN" dirty="0"/>
          </a:p>
        </p:txBody>
      </p:sp>
    </p:spTree>
    <p:extLst>
      <p:ext uri="{BB962C8B-B14F-4D97-AF65-F5344CB8AC3E}">
        <p14:creationId xmlns:p14="http://schemas.microsoft.com/office/powerpoint/2010/main" val="25881276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win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E647-0CB0-D9CE-CDCA-5B1D45EA1DEF}"/>
              </a:ext>
            </a:extLst>
          </p:cNvPr>
          <p:cNvSpPr>
            <a:spLocks noGrp="1"/>
          </p:cNvSpPr>
          <p:nvPr>
            <p:ph type="title"/>
          </p:nvPr>
        </p:nvSpPr>
        <p:spPr/>
        <p:txBody>
          <a:bodyPr/>
          <a:lstStyle/>
          <a:p>
            <a:r>
              <a:rPr lang="en-IN" b="1" i="1" dirty="0"/>
              <a:t>Introduction :</a:t>
            </a:r>
          </a:p>
        </p:txBody>
      </p:sp>
      <p:sp>
        <p:nvSpPr>
          <p:cNvPr id="3" name="Content Placeholder 2">
            <a:extLst>
              <a:ext uri="{FF2B5EF4-FFF2-40B4-BE49-F238E27FC236}">
                <a16:creationId xmlns:a16="http://schemas.microsoft.com/office/drawing/2014/main" id="{5856AE60-D63C-A428-27A0-A2FC7DB82205}"/>
              </a:ext>
            </a:extLst>
          </p:cNvPr>
          <p:cNvSpPr>
            <a:spLocks noGrp="1"/>
          </p:cNvSpPr>
          <p:nvPr>
            <p:ph idx="1"/>
          </p:nvPr>
        </p:nvSpPr>
        <p:spPr/>
        <p:txBody>
          <a:bodyPr/>
          <a:lstStyle/>
          <a:p>
            <a:r>
              <a:rPr lang="en-IN" dirty="0"/>
              <a:t>We have a provided with the data about Ecommerce Store and now we have to analyse the data to help the owner see, how to increase number of sales in different states and cities.</a:t>
            </a:r>
          </a:p>
          <a:p>
            <a:r>
              <a:rPr lang="en-IN" dirty="0"/>
              <a:t>We have 99,441 customers for whom we have to perform sales analysis.</a:t>
            </a:r>
          </a:p>
          <a:p>
            <a:r>
              <a:rPr lang="en-IN" dirty="0"/>
              <a:t>Also we have 3095 sellers for these customers which are selling goods either from the same state as customer or sending it from different state.</a:t>
            </a:r>
          </a:p>
          <a:p>
            <a:r>
              <a:rPr lang="en-IN" dirty="0"/>
              <a:t>We have given 32951 different products, in different categories.</a:t>
            </a:r>
          </a:p>
          <a:p>
            <a:r>
              <a:rPr lang="en-IN" dirty="0"/>
              <a:t>Apart from that we also have details of orders and reviews about the service provided by the seller.</a:t>
            </a:r>
          </a:p>
        </p:txBody>
      </p:sp>
    </p:spTree>
    <p:extLst>
      <p:ext uri="{BB962C8B-B14F-4D97-AF65-F5344CB8AC3E}">
        <p14:creationId xmlns:p14="http://schemas.microsoft.com/office/powerpoint/2010/main" val="11664966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D05B9-3646-B13B-77D3-4A5746C0182A}"/>
              </a:ext>
            </a:extLst>
          </p:cNvPr>
          <p:cNvSpPr>
            <a:spLocks noGrp="1"/>
          </p:cNvSpPr>
          <p:nvPr>
            <p:ph type="title"/>
          </p:nvPr>
        </p:nvSpPr>
        <p:spPr>
          <a:xfrm>
            <a:off x="646111" y="452718"/>
            <a:ext cx="9404723" cy="1260672"/>
          </a:xfrm>
        </p:spPr>
        <p:txBody>
          <a:bodyPr/>
          <a:lstStyle/>
          <a:p>
            <a:r>
              <a:rPr lang="en-US" sz="2800" b="1" i="1" dirty="0">
                <a:latin typeface="Twentieth Century"/>
              </a:rPr>
              <a:t>T</a:t>
            </a:r>
            <a:r>
              <a:rPr lang="en-US" sz="2800" b="1" i="1" u="none" strike="noStrike" dirty="0">
                <a:effectLst/>
                <a:latin typeface="Twentieth Century"/>
              </a:rPr>
              <a:t>otal number of Sales for each Year across the different states they serve :</a:t>
            </a:r>
            <a:br>
              <a:rPr lang="en-US" sz="2800" b="1" i="1" u="none" strike="noStrike" dirty="0">
                <a:effectLst/>
                <a:latin typeface="Twentieth Century"/>
              </a:rPr>
            </a:br>
            <a:endParaRPr lang="en-IN" sz="2800" b="1" i="1" dirty="0"/>
          </a:p>
        </p:txBody>
      </p:sp>
      <p:pic>
        <p:nvPicPr>
          <p:cNvPr id="5" name="Content Placeholder 4">
            <a:extLst>
              <a:ext uri="{FF2B5EF4-FFF2-40B4-BE49-F238E27FC236}">
                <a16:creationId xmlns:a16="http://schemas.microsoft.com/office/drawing/2014/main" id="{D6DE7D82-B2EF-6749-795E-7CAEE9822D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870" y="1447104"/>
            <a:ext cx="7573964" cy="2727815"/>
          </a:xfrm>
        </p:spPr>
      </p:pic>
      <p:pic>
        <p:nvPicPr>
          <p:cNvPr id="9" name="Picture 8">
            <a:extLst>
              <a:ext uri="{FF2B5EF4-FFF2-40B4-BE49-F238E27FC236}">
                <a16:creationId xmlns:a16="http://schemas.microsoft.com/office/drawing/2014/main" id="{C293DB49-72B0-11FF-CC01-1BCE7A5FCCA4}"/>
              </a:ext>
            </a:extLst>
          </p:cNvPr>
          <p:cNvPicPr>
            <a:picLocks noChangeAspect="1"/>
          </p:cNvPicPr>
          <p:nvPr/>
        </p:nvPicPr>
        <p:blipFill>
          <a:blip r:embed="rId3"/>
          <a:stretch>
            <a:fillRect/>
          </a:stretch>
        </p:blipFill>
        <p:spPr>
          <a:xfrm>
            <a:off x="130205" y="4237020"/>
            <a:ext cx="11931589" cy="2448149"/>
          </a:xfrm>
          <a:prstGeom prst="rect">
            <a:avLst/>
          </a:prstGeom>
        </p:spPr>
      </p:pic>
    </p:spTree>
    <p:extLst>
      <p:ext uri="{BB962C8B-B14F-4D97-AF65-F5344CB8AC3E}">
        <p14:creationId xmlns:p14="http://schemas.microsoft.com/office/powerpoint/2010/main" val="316082101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0EEB-F104-1C0B-4215-BFE2E2733E9D}"/>
              </a:ext>
            </a:extLst>
          </p:cNvPr>
          <p:cNvSpPr>
            <a:spLocks noGrp="1"/>
          </p:cNvSpPr>
          <p:nvPr>
            <p:ph type="title"/>
          </p:nvPr>
        </p:nvSpPr>
        <p:spPr/>
        <p:txBody>
          <a:bodyPr/>
          <a:lstStyle/>
          <a:p>
            <a:r>
              <a:rPr lang="en-US" sz="2800" b="1" i="1" dirty="0">
                <a:latin typeface="Twentieth Century"/>
              </a:rPr>
              <a:t>T</a:t>
            </a:r>
            <a:r>
              <a:rPr lang="en-US" sz="2800" b="1" i="1" u="none" strike="noStrike" dirty="0">
                <a:effectLst/>
                <a:latin typeface="Twentieth Century"/>
              </a:rPr>
              <a:t>otal number of Customers Acquired for each Year across the different states they serve :</a:t>
            </a:r>
            <a:endParaRPr lang="en-IN" sz="2800" b="1" i="1" dirty="0"/>
          </a:p>
        </p:txBody>
      </p:sp>
      <p:pic>
        <p:nvPicPr>
          <p:cNvPr id="7" name="Picture 6">
            <a:extLst>
              <a:ext uri="{FF2B5EF4-FFF2-40B4-BE49-F238E27FC236}">
                <a16:creationId xmlns:a16="http://schemas.microsoft.com/office/drawing/2014/main" id="{7847CEA9-5DC5-639B-5372-CA35C445B4B8}"/>
              </a:ext>
            </a:extLst>
          </p:cNvPr>
          <p:cNvPicPr>
            <a:picLocks noChangeAspect="1"/>
          </p:cNvPicPr>
          <p:nvPr/>
        </p:nvPicPr>
        <p:blipFill>
          <a:blip r:embed="rId2"/>
          <a:stretch>
            <a:fillRect/>
          </a:stretch>
        </p:blipFill>
        <p:spPr>
          <a:xfrm>
            <a:off x="115410" y="4445244"/>
            <a:ext cx="11922710" cy="2246549"/>
          </a:xfrm>
          <a:prstGeom prst="rect">
            <a:avLst/>
          </a:prstGeom>
        </p:spPr>
      </p:pic>
      <p:pic>
        <p:nvPicPr>
          <p:cNvPr id="11" name="Content Placeholder 10">
            <a:extLst>
              <a:ext uri="{FF2B5EF4-FFF2-40B4-BE49-F238E27FC236}">
                <a16:creationId xmlns:a16="http://schemas.microsoft.com/office/drawing/2014/main" id="{3F053C66-54B0-229A-89A7-00DC4E3BC5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8719" y="1420428"/>
            <a:ext cx="7118243" cy="2878760"/>
          </a:xfrm>
        </p:spPr>
      </p:pic>
    </p:spTree>
    <p:extLst>
      <p:ext uri="{BB962C8B-B14F-4D97-AF65-F5344CB8AC3E}">
        <p14:creationId xmlns:p14="http://schemas.microsoft.com/office/powerpoint/2010/main" val="33511283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59DE-B2C9-BBAB-0D42-D39332D6F0EB}"/>
              </a:ext>
            </a:extLst>
          </p:cNvPr>
          <p:cNvSpPr>
            <a:spLocks noGrp="1"/>
          </p:cNvSpPr>
          <p:nvPr>
            <p:ph type="title"/>
          </p:nvPr>
        </p:nvSpPr>
        <p:spPr/>
        <p:txBody>
          <a:bodyPr/>
          <a:lstStyle/>
          <a:p>
            <a:r>
              <a:rPr lang="en-US" sz="2800" b="1" i="1" dirty="0">
                <a:latin typeface="Twentieth Century"/>
              </a:rPr>
              <a:t>T</a:t>
            </a:r>
            <a:r>
              <a:rPr lang="en-US" sz="2800" b="1" i="1" u="none" strike="noStrike" dirty="0">
                <a:effectLst/>
                <a:latin typeface="Twentieth Century"/>
              </a:rPr>
              <a:t>otal number of Sales for each Year across the different states they serve :</a:t>
            </a:r>
            <a:endParaRPr lang="en-IN" sz="2800" dirty="0"/>
          </a:p>
        </p:txBody>
      </p:sp>
      <p:pic>
        <p:nvPicPr>
          <p:cNvPr id="5" name="Content Placeholder 4">
            <a:extLst>
              <a:ext uri="{FF2B5EF4-FFF2-40B4-BE49-F238E27FC236}">
                <a16:creationId xmlns:a16="http://schemas.microsoft.com/office/drawing/2014/main" id="{8339B715-A62D-6860-5ED9-7CBD515D3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114" y="1411550"/>
            <a:ext cx="10555548" cy="2459115"/>
          </a:xfrm>
        </p:spPr>
      </p:pic>
      <p:pic>
        <p:nvPicPr>
          <p:cNvPr id="9" name="Picture 8">
            <a:extLst>
              <a:ext uri="{FF2B5EF4-FFF2-40B4-BE49-F238E27FC236}">
                <a16:creationId xmlns:a16="http://schemas.microsoft.com/office/drawing/2014/main" id="{86C5D90C-E693-88BE-8767-90216DD9C04A}"/>
              </a:ext>
            </a:extLst>
          </p:cNvPr>
          <p:cNvPicPr>
            <a:picLocks noChangeAspect="1"/>
          </p:cNvPicPr>
          <p:nvPr/>
        </p:nvPicPr>
        <p:blipFill>
          <a:blip r:embed="rId3"/>
          <a:stretch>
            <a:fillRect/>
          </a:stretch>
        </p:blipFill>
        <p:spPr>
          <a:xfrm>
            <a:off x="112414" y="3977638"/>
            <a:ext cx="11754107" cy="2755631"/>
          </a:xfrm>
          <a:prstGeom prst="rect">
            <a:avLst/>
          </a:prstGeom>
        </p:spPr>
      </p:pic>
    </p:spTree>
    <p:extLst>
      <p:ext uri="{BB962C8B-B14F-4D97-AF65-F5344CB8AC3E}">
        <p14:creationId xmlns:p14="http://schemas.microsoft.com/office/powerpoint/2010/main" val="361323577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 calcmode="lin" valueType="num">
                                      <p:cBhvr>
                                        <p:cTn id="14" dur="1000" fill="hold"/>
                                        <p:tgtEl>
                                          <p:spTgt spid="9"/>
                                        </p:tgtEl>
                                        <p:attrNameLst>
                                          <p:attrName>style.rotation</p:attrName>
                                        </p:attrNameLst>
                                      </p:cBhvr>
                                      <p:tavLst>
                                        <p:tav tm="0">
                                          <p:val>
                                            <p:fltVal val="90"/>
                                          </p:val>
                                        </p:tav>
                                        <p:tav tm="100000">
                                          <p:val>
                                            <p:fltVal val="0"/>
                                          </p:val>
                                        </p:tav>
                                      </p:tavLst>
                                    </p:anim>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2A07-E379-4BE5-E25D-445762D4ABB6}"/>
              </a:ext>
            </a:extLst>
          </p:cNvPr>
          <p:cNvSpPr>
            <a:spLocks noGrp="1"/>
          </p:cNvSpPr>
          <p:nvPr>
            <p:ph type="title"/>
          </p:nvPr>
        </p:nvSpPr>
        <p:spPr/>
        <p:txBody>
          <a:bodyPr/>
          <a:lstStyle/>
          <a:p>
            <a:pPr rtl="0">
              <a:spcBef>
                <a:spcPts val="0"/>
              </a:spcBef>
              <a:spcAft>
                <a:spcPts val="0"/>
              </a:spcAft>
            </a:pPr>
            <a:r>
              <a:rPr lang="en-US" sz="2800" b="1" i="1" u="none" strike="noStrike" dirty="0">
                <a:effectLst/>
                <a:latin typeface="Twentieth Century"/>
              </a:rPr>
              <a:t>Using the above metrics, identify the top 2 States which show</a:t>
            </a:r>
            <a:r>
              <a:rPr lang="en-US" sz="3200" b="1" i="1" u="none" strike="noStrike" dirty="0">
                <a:latin typeface="Twentieth Century"/>
              </a:rPr>
              <a:t> </a:t>
            </a:r>
            <a:r>
              <a:rPr lang="en-US" sz="2800" b="1" i="1" u="none" strike="noStrike" dirty="0">
                <a:effectLst/>
                <a:latin typeface="Twentieth Century"/>
              </a:rPr>
              <a:t>Declining and Increasing over the years :</a:t>
            </a:r>
            <a:br>
              <a:rPr lang="en-US" sz="1900" b="1" i="1" dirty="0">
                <a:effectLst/>
              </a:rPr>
            </a:br>
            <a:endParaRPr lang="en-IN" b="1" i="1" dirty="0"/>
          </a:p>
        </p:txBody>
      </p:sp>
      <p:pic>
        <p:nvPicPr>
          <p:cNvPr id="5" name="Content Placeholder 4">
            <a:extLst>
              <a:ext uri="{FF2B5EF4-FFF2-40B4-BE49-F238E27FC236}">
                <a16:creationId xmlns:a16="http://schemas.microsoft.com/office/drawing/2014/main" id="{C67A6AA2-15F7-EC43-784F-6A23EA670A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90" y="1535444"/>
            <a:ext cx="6096000" cy="2407053"/>
          </a:xfrm>
        </p:spPr>
      </p:pic>
      <p:pic>
        <p:nvPicPr>
          <p:cNvPr id="8" name="Picture 7">
            <a:extLst>
              <a:ext uri="{FF2B5EF4-FFF2-40B4-BE49-F238E27FC236}">
                <a16:creationId xmlns:a16="http://schemas.microsoft.com/office/drawing/2014/main" id="{616A1FEB-DE43-4B62-2221-9D8810774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730" y="1535443"/>
            <a:ext cx="5831280" cy="2407053"/>
          </a:xfrm>
          <a:prstGeom prst="rect">
            <a:avLst/>
          </a:prstGeom>
        </p:spPr>
      </p:pic>
      <p:pic>
        <p:nvPicPr>
          <p:cNvPr id="9" name="Picture 8">
            <a:extLst>
              <a:ext uri="{FF2B5EF4-FFF2-40B4-BE49-F238E27FC236}">
                <a16:creationId xmlns:a16="http://schemas.microsoft.com/office/drawing/2014/main" id="{9C456597-B35A-3D9D-C8BA-ABB0D78B5BE6}"/>
              </a:ext>
            </a:extLst>
          </p:cNvPr>
          <p:cNvPicPr>
            <a:picLocks noChangeAspect="1"/>
          </p:cNvPicPr>
          <p:nvPr/>
        </p:nvPicPr>
        <p:blipFill>
          <a:blip r:embed="rId4"/>
          <a:stretch>
            <a:fillRect/>
          </a:stretch>
        </p:blipFill>
        <p:spPr>
          <a:xfrm>
            <a:off x="7079565" y="4030904"/>
            <a:ext cx="4584589" cy="2755631"/>
          </a:xfrm>
          <a:prstGeom prst="rect">
            <a:avLst/>
          </a:prstGeom>
        </p:spPr>
      </p:pic>
      <p:pic>
        <p:nvPicPr>
          <p:cNvPr id="10" name="Picture 9">
            <a:extLst>
              <a:ext uri="{FF2B5EF4-FFF2-40B4-BE49-F238E27FC236}">
                <a16:creationId xmlns:a16="http://schemas.microsoft.com/office/drawing/2014/main" id="{DDC81A1A-ED6C-468D-EBD4-790D5B5ED543}"/>
              </a:ext>
            </a:extLst>
          </p:cNvPr>
          <p:cNvPicPr>
            <a:picLocks noChangeAspect="1"/>
          </p:cNvPicPr>
          <p:nvPr/>
        </p:nvPicPr>
        <p:blipFill>
          <a:blip r:embed="rId5"/>
          <a:stretch>
            <a:fillRect/>
          </a:stretch>
        </p:blipFill>
        <p:spPr>
          <a:xfrm>
            <a:off x="527846" y="4030903"/>
            <a:ext cx="4584589" cy="2755631"/>
          </a:xfrm>
          <a:prstGeom prst="rect">
            <a:avLst/>
          </a:prstGeom>
        </p:spPr>
      </p:pic>
    </p:spTree>
    <p:extLst>
      <p:ext uri="{BB962C8B-B14F-4D97-AF65-F5344CB8AC3E}">
        <p14:creationId xmlns:p14="http://schemas.microsoft.com/office/powerpoint/2010/main" val="439909208"/>
      </p:ext>
    </p:extLst>
  </p:cSld>
  <p:clrMapOvr>
    <a:masterClrMapping/>
  </p:clrMapOvr>
  <mc:AlternateContent xmlns:mc="http://schemas.openxmlformats.org/markup-compatibility/2006">
    <mc:Choice xmlns:p14="http://schemas.microsoft.com/office/powerpoint/2010/main" Requires="p14">
      <p:transition spd="slow" p14:dur="25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A0AC-744C-3638-B2D7-A7735D985205}"/>
              </a:ext>
            </a:extLst>
          </p:cNvPr>
          <p:cNvSpPr>
            <a:spLocks noGrp="1"/>
          </p:cNvSpPr>
          <p:nvPr>
            <p:ph type="title"/>
          </p:nvPr>
        </p:nvSpPr>
        <p:spPr/>
        <p:txBody>
          <a:bodyPr/>
          <a:lstStyle/>
          <a:p>
            <a:r>
              <a:rPr lang="en-IN" sz="2800" b="1" i="1" dirty="0"/>
              <a:t>Category Level Sales and Orders Placed for trending states : </a:t>
            </a:r>
          </a:p>
        </p:txBody>
      </p:sp>
      <p:pic>
        <p:nvPicPr>
          <p:cNvPr id="5" name="Content Placeholder 4">
            <a:extLst>
              <a:ext uri="{FF2B5EF4-FFF2-40B4-BE49-F238E27FC236}">
                <a16:creationId xmlns:a16="http://schemas.microsoft.com/office/drawing/2014/main" id="{EDB66908-C013-1792-D38D-44E264705B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5352" y="1152983"/>
            <a:ext cx="7357941" cy="3429000"/>
          </a:xfrm>
        </p:spPr>
      </p:pic>
      <p:pic>
        <p:nvPicPr>
          <p:cNvPr id="6" name="Picture 5">
            <a:extLst>
              <a:ext uri="{FF2B5EF4-FFF2-40B4-BE49-F238E27FC236}">
                <a16:creationId xmlns:a16="http://schemas.microsoft.com/office/drawing/2014/main" id="{98C0588C-AD4A-998F-5A05-70EAD11394C2}"/>
              </a:ext>
            </a:extLst>
          </p:cNvPr>
          <p:cNvPicPr>
            <a:picLocks noChangeAspect="1"/>
          </p:cNvPicPr>
          <p:nvPr/>
        </p:nvPicPr>
        <p:blipFill>
          <a:blip r:embed="rId3"/>
          <a:stretch>
            <a:fillRect/>
          </a:stretch>
        </p:blipFill>
        <p:spPr>
          <a:xfrm>
            <a:off x="84338" y="4632751"/>
            <a:ext cx="12023324" cy="2225249"/>
          </a:xfrm>
          <a:prstGeom prst="rect">
            <a:avLst/>
          </a:prstGeom>
        </p:spPr>
      </p:pic>
      <p:pic>
        <p:nvPicPr>
          <p:cNvPr id="8" name="Picture 7">
            <a:extLst>
              <a:ext uri="{FF2B5EF4-FFF2-40B4-BE49-F238E27FC236}">
                <a16:creationId xmlns:a16="http://schemas.microsoft.com/office/drawing/2014/main" id="{9E6CC554-F12C-BFFE-6E58-7FADB619C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351" y="1152982"/>
            <a:ext cx="7357942" cy="3429000"/>
          </a:xfrm>
          <a:prstGeom prst="rect">
            <a:avLst/>
          </a:prstGeom>
        </p:spPr>
      </p:pic>
      <p:pic>
        <p:nvPicPr>
          <p:cNvPr id="9" name="Picture 8">
            <a:extLst>
              <a:ext uri="{FF2B5EF4-FFF2-40B4-BE49-F238E27FC236}">
                <a16:creationId xmlns:a16="http://schemas.microsoft.com/office/drawing/2014/main" id="{83057D9F-3F54-602C-00F3-DB73255C101B}"/>
              </a:ext>
            </a:extLst>
          </p:cNvPr>
          <p:cNvPicPr>
            <a:picLocks noChangeAspect="1"/>
          </p:cNvPicPr>
          <p:nvPr/>
        </p:nvPicPr>
        <p:blipFill>
          <a:blip r:embed="rId5"/>
          <a:stretch>
            <a:fillRect/>
          </a:stretch>
        </p:blipFill>
        <p:spPr>
          <a:xfrm>
            <a:off x="84338" y="4632751"/>
            <a:ext cx="12023324" cy="2225249"/>
          </a:xfrm>
          <a:prstGeom prst="rect">
            <a:avLst/>
          </a:prstGeom>
        </p:spPr>
      </p:pic>
    </p:spTree>
    <p:extLst>
      <p:ext uri="{BB962C8B-B14F-4D97-AF65-F5344CB8AC3E}">
        <p14:creationId xmlns:p14="http://schemas.microsoft.com/office/powerpoint/2010/main" val="2511798416"/>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4265</TotalTime>
  <Words>791</Words>
  <Application>Microsoft Office PowerPoint</Application>
  <PresentationFormat>Widescreen</PresentationFormat>
  <Paragraphs>49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Century Gothic</vt:lpstr>
      <vt:lpstr>Twentieth Century</vt:lpstr>
      <vt:lpstr>Wingdings 3</vt:lpstr>
      <vt:lpstr>Ion</vt:lpstr>
      <vt:lpstr>Sales Analysis for Ecommerce Store </vt:lpstr>
      <vt:lpstr>Data Overview : </vt:lpstr>
      <vt:lpstr>Points for Analysis : </vt:lpstr>
      <vt:lpstr>Introduction :</vt:lpstr>
      <vt:lpstr>Total number of Sales for each Year across the different states they serve : </vt:lpstr>
      <vt:lpstr>Total number of Customers Acquired for each Year across the different states they serve :</vt:lpstr>
      <vt:lpstr>Total number of Sales for each Year across the different states they serve :</vt:lpstr>
      <vt:lpstr>Using the above metrics, identify the top 2 States which show Declining and Increasing over the years : </vt:lpstr>
      <vt:lpstr>Category Level Sales and Orders Placed for trending states : </vt:lpstr>
      <vt:lpstr>Post Order Reviews for the trending states :</vt:lpstr>
      <vt:lpstr>Seller Performance in terms of deliveries for trending states :</vt:lpstr>
      <vt:lpstr>Product level sales and orders place for trending states :</vt:lpstr>
      <vt:lpstr>% of order delivered earlier than expected date : </vt:lpstr>
      <vt:lpstr>Top 2 cities for each trending state which are causing the trend :</vt:lpstr>
      <vt:lpstr>Category level sales and order placed for cities in trending states :</vt:lpstr>
      <vt:lpstr>Post Order Reviews for cities causing trend in states:</vt:lpstr>
      <vt:lpstr>% of order delivered earlier than expected date in the top cities for trending states :</vt:lpstr>
      <vt:lpstr>Findings :</vt:lpstr>
      <vt:lpstr>Findings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Analysis for Ecommerce Store </dc:title>
  <dc:creator>samarth saxena</dc:creator>
  <cp:lastModifiedBy>samarth saxena</cp:lastModifiedBy>
  <cp:revision>5</cp:revision>
  <dcterms:created xsi:type="dcterms:W3CDTF">2022-07-20T12:55:29Z</dcterms:created>
  <dcterms:modified xsi:type="dcterms:W3CDTF">2022-07-23T12:01:50Z</dcterms:modified>
</cp:coreProperties>
</file>